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Bungee Shade" pitchFamily="2" charset="77"/>
      <p:regular r:id="rId10"/>
    </p:embeddedFont>
    <p:embeddedFont>
      <p:font typeface="Fascinate Inline" panose="020F0B06080807020504" pitchFamily="34" charset="0"/>
      <p:regular r:id="rId11"/>
      <p:bold r:id="rId12"/>
    </p:embeddedFont>
    <p:embeddedFont>
      <p:font typeface="Fredericka the Great" panose="02000000000000000000" pitchFamily="2" charset="0"/>
      <p:regular r:id="rId13"/>
    </p:embeddedFont>
    <p:embeddedFont>
      <p:font typeface="Playfair Display" pitchFamily="2" charset="77"/>
      <p:regular r:id="rId14"/>
      <p:bold r:id="rId15"/>
      <p:italic r:id="rId16"/>
      <p:boldItalic r:id="rId17"/>
    </p:embeddedFont>
    <p:embeddedFont>
      <p:font typeface="Source Code Pro" panose="020B0509030403020204" pitchFamily="49"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dff1c9e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dff1c9e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dff1c9ef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dff1c9ef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dff1c9ef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dff1c9e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dff1c9ef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dff1c9e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dff1c9ef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dff1c9ef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fa4b3dfc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fa4b3df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youtube.com/watch?v=N29F3TD_LsE&amp;feature=emb_tit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hrw.org/report/2016/06/09/education-deficit/failures-protect-and-fulfill-right-education-through-globa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right-to-education.org/page/united-nations-instrumen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Y7iO28HWiM&amp;rel=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82850" y="123425"/>
            <a:ext cx="8778300" cy="1662300"/>
          </a:xfrm>
          <a:prstGeom prst="rect">
            <a:avLst/>
          </a:prstGeom>
          <a:noFill/>
          <a:ln>
            <a:noFill/>
          </a:ln>
        </p:spPr>
        <p:txBody>
          <a:bodyPr spcFirstLastPara="1" wrap="square" lIns="91425" tIns="91425" rIns="91425" bIns="91425" anchor="t" anchorCtr="0">
            <a:spAutoFit/>
          </a:bodyPr>
          <a:lstStyle/>
          <a:p>
            <a:pPr marL="0" marR="114300" lvl="0" indent="0" algn="ctr" rtl="0">
              <a:spcBef>
                <a:spcPts val="0"/>
              </a:spcBef>
              <a:spcAft>
                <a:spcPts val="0"/>
              </a:spcAft>
              <a:buClr>
                <a:schemeClr val="dk1"/>
              </a:buClr>
              <a:buSzPts val="1100"/>
              <a:buFont typeface="Arial"/>
              <a:buNone/>
            </a:pPr>
            <a:r>
              <a:rPr lang="en" sz="1900">
                <a:solidFill>
                  <a:srgbClr val="666666"/>
                </a:solidFill>
                <a:latin typeface="Fredericka the Great"/>
                <a:ea typeface="Fredericka the Great"/>
                <a:cs typeface="Fredericka the Great"/>
                <a:sym typeface="Fredericka the Great"/>
              </a:rPr>
              <a:t>Right to an Education</a:t>
            </a:r>
            <a:endParaRPr sz="1900">
              <a:solidFill>
                <a:srgbClr val="666666"/>
              </a:solidFill>
              <a:latin typeface="Fredericka the Great"/>
              <a:ea typeface="Fredericka the Great"/>
              <a:cs typeface="Fredericka the Great"/>
              <a:sym typeface="Fredericka the Great"/>
            </a:endParaRPr>
          </a:p>
          <a:p>
            <a:pPr marL="0" marR="114300" lvl="0" indent="0" algn="ctr" rtl="0">
              <a:spcBef>
                <a:spcPts val="0"/>
              </a:spcBef>
              <a:spcAft>
                <a:spcPts val="0"/>
              </a:spcAft>
              <a:buClr>
                <a:schemeClr val="dk1"/>
              </a:buClr>
              <a:buSzPts val="1100"/>
              <a:buFont typeface="Arial"/>
              <a:buNone/>
            </a:pPr>
            <a:endParaRPr sz="1800">
              <a:solidFill>
                <a:srgbClr val="666666"/>
              </a:solidFill>
              <a:latin typeface="Fredericka the Great"/>
              <a:ea typeface="Fredericka the Great"/>
              <a:cs typeface="Fredericka the Great"/>
              <a:sym typeface="Fredericka the Great"/>
            </a:endParaRPr>
          </a:p>
          <a:p>
            <a:pPr marL="0" marR="114300" lvl="0" indent="0" algn="ctr" rtl="0">
              <a:spcBef>
                <a:spcPts val="0"/>
              </a:spcBef>
              <a:spcAft>
                <a:spcPts val="0"/>
              </a:spcAft>
              <a:buClr>
                <a:schemeClr val="dk1"/>
              </a:buClr>
              <a:buSzPts val="1100"/>
              <a:buFont typeface="Arial"/>
              <a:buNone/>
            </a:pPr>
            <a:r>
              <a:rPr lang="en" sz="2000" i="1">
                <a:solidFill>
                  <a:srgbClr val="F7BC2F"/>
                </a:solidFill>
                <a:latin typeface="Fascinate Inline"/>
                <a:ea typeface="Fascinate Inline"/>
                <a:cs typeface="Fascinate Inline"/>
                <a:sym typeface="Fascinate Inline"/>
              </a:rPr>
              <a:t>a child’s education is like a bird's wings, let them fly</a:t>
            </a:r>
            <a:endParaRPr sz="2000" i="1">
              <a:solidFill>
                <a:srgbClr val="F7BC2F"/>
              </a:solidFill>
              <a:latin typeface="Fascinate Inline"/>
              <a:ea typeface="Fascinate Inline"/>
              <a:cs typeface="Fascinate Inline"/>
              <a:sym typeface="Fascinate Inline"/>
            </a:endParaRPr>
          </a:p>
          <a:p>
            <a:pPr marL="0" marR="114300" lvl="0" indent="0" algn="ctr" rtl="0">
              <a:spcBef>
                <a:spcPts val="0"/>
              </a:spcBef>
              <a:spcAft>
                <a:spcPts val="0"/>
              </a:spcAft>
              <a:buClr>
                <a:schemeClr val="dk1"/>
              </a:buClr>
              <a:buSzPts val="1100"/>
              <a:buFont typeface="Arial"/>
              <a:buNone/>
            </a:pPr>
            <a:endParaRPr sz="1800" i="1">
              <a:solidFill>
                <a:srgbClr val="666666"/>
              </a:solidFill>
              <a:latin typeface="Fredericka the Great"/>
              <a:ea typeface="Fredericka the Great"/>
              <a:cs typeface="Fredericka the Great"/>
              <a:sym typeface="Fredericka the Great"/>
            </a:endParaRPr>
          </a:p>
          <a:p>
            <a:pPr marL="0" lvl="0" indent="0" algn="l" rtl="0">
              <a:spcBef>
                <a:spcPts val="0"/>
              </a:spcBef>
              <a:spcAft>
                <a:spcPts val="0"/>
              </a:spcAft>
              <a:buNone/>
            </a:pPr>
            <a:endParaRPr sz="2100"/>
          </a:p>
        </p:txBody>
      </p:sp>
      <p:sp>
        <p:nvSpPr>
          <p:cNvPr id="55" name="Google Shape;55;p13"/>
          <p:cNvSpPr txBox="1"/>
          <p:nvPr/>
        </p:nvSpPr>
        <p:spPr>
          <a:xfrm>
            <a:off x="7631225" y="4508275"/>
            <a:ext cx="1735200" cy="861900"/>
          </a:xfrm>
          <a:prstGeom prst="rect">
            <a:avLst/>
          </a:prstGeom>
          <a:noFill/>
          <a:ln>
            <a:noFill/>
          </a:ln>
        </p:spPr>
        <p:txBody>
          <a:bodyPr spcFirstLastPara="1" wrap="square" lIns="91425" tIns="91425" rIns="91425" bIns="91425" anchor="t" anchorCtr="0">
            <a:spAutoFit/>
          </a:bodyPr>
          <a:lstStyle/>
          <a:p>
            <a:pPr marL="0" marR="114300" lvl="0" indent="0" algn="ctr" rtl="0">
              <a:spcBef>
                <a:spcPts val="0"/>
              </a:spcBef>
              <a:spcAft>
                <a:spcPts val="0"/>
              </a:spcAft>
              <a:buClr>
                <a:schemeClr val="dk1"/>
              </a:buClr>
              <a:buSzPts val="1100"/>
              <a:buFont typeface="Arial"/>
              <a:buNone/>
            </a:pPr>
            <a:endParaRPr sz="1300" i="1">
              <a:solidFill>
                <a:srgbClr val="666666"/>
              </a:solidFill>
              <a:latin typeface="Fredericka the Great"/>
              <a:ea typeface="Fredericka the Great"/>
              <a:cs typeface="Fredericka the Great"/>
              <a:sym typeface="Fredericka the Great"/>
            </a:endParaRPr>
          </a:p>
          <a:p>
            <a:pPr marL="0" lvl="0" indent="0" algn="ctr" rtl="0">
              <a:spcBef>
                <a:spcPts val="0"/>
              </a:spcBef>
              <a:spcAft>
                <a:spcPts val="0"/>
              </a:spcAft>
              <a:buClr>
                <a:schemeClr val="dk1"/>
              </a:buClr>
              <a:buSzPts val="1100"/>
              <a:buFont typeface="Arial"/>
              <a:buNone/>
            </a:pPr>
            <a:r>
              <a:rPr lang="en" sz="500">
                <a:solidFill>
                  <a:srgbClr val="666666"/>
                </a:solidFill>
                <a:highlight>
                  <a:srgbClr val="FFFFFF"/>
                </a:highlight>
                <a:latin typeface="Fredericka the Great"/>
                <a:ea typeface="Fredericka the Great"/>
                <a:cs typeface="Fredericka the Great"/>
                <a:sym typeface="Fredericka the Great"/>
              </a:rPr>
              <a:t>By: Laney Ross and Amaya Maracle</a:t>
            </a:r>
            <a:endParaRPr sz="500">
              <a:solidFill>
                <a:srgbClr val="666666"/>
              </a:solidFill>
              <a:highlight>
                <a:srgbClr val="FFFFFF"/>
              </a:highlight>
              <a:latin typeface="Fredericka the Great"/>
              <a:ea typeface="Fredericka the Great"/>
              <a:cs typeface="Fredericka the Great"/>
              <a:sym typeface="Fredericka the Great"/>
            </a:endParaRPr>
          </a:p>
          <a:p>
            <a:pPr marL="0" lvl="0" indent="0" algn="ctr" rtl="0">
              <a:spcBef>
                <a:spcPts val="0"/>
              </a:spcBef>
              <a:spcAft>
                <a:spcPts val="0"/>
              </a:spcAft>
              <a:buClr>
                <a:schemeClr val="dk1"/>
              </a:buClr>
              <a:buSzPts val="1100"/>
              <a:buFont typeface="Arial"/>
              <a:buNone/>
            </a:pPr>
            <a:r>
              <a:rPr lang="en" sz="500">
                <a:solidFill>
                  <a:srgbClr val="666666"/>
                </a:solidFill>
                <a:highlight>
                  <a:srgbClr val="FFFFFF"/>
                </a:highlight>
                <a:latin typeface="Fredericka the Great"/>
                <a:ea typeface="Fredericka the Great"/>
                <a:cs typeface="Fredericka the Great"/>
                <a:sym typeface="Fredericka the Great"/>
              </a:rPr>
              <a:t>Godown 5th </a:t>
            </a:r>
            <a:endParaRPr sz="500">
              <a:solidFill>
                <a:srgbClr val="666666"/>
              </a:solidFill>
              <a:highlight>
                <a:srgbClr val="FFFFFF"/>
              </a:highlight>
              <a:latin typeface="Fredericka the Great"/>
              <a:ea typeface="Fredericka the Great"/>
              <a:cs typeface="Fredericka the Great"/>
              <a:sym typeface="Fredericka the Great"/>
            </a:endParaRPr>
          </a:p>
          <a:p>
            <a:pPr marL="0" lvl="0" indent="0" algn="ctr" rtl="0">
              <a:spcBef>
                <a:spcPts val="0"/>
              </a:spcBef>
              <a:spcAft>
                <a:spcPts val="0"/>
              </a:spcAft>
              <a:buClr>
                <a:schemeClr val="dk1"/>
              </a:buClr>
              <a:buSzPts val="1100"/>
              <a:buFont typeface="Arial"/>
              <a:buNone/>
            </a:pPr>
            <a:r>
              <a:rPr lang="en" sz="500">
                <a:solidFill>
                  <a:srgbClr val="666666"/>
                </a:solidFill>
                <a:highlight>
                  <a:srgbClr val="FFFFFF"/>
                </a:highlight>
                <a:latin typeface="Fredericka the Great"/>
                <a:ea typeface="Fredericka the Great"/>
                <a:cs typeface="Fredericka the Great"/>
                <a:sym typeface="Fredericka the Great"/>
              </a:rPr>
              <a:t>February 2021</a:t>
            </a:r>
            <a:endParaRPr sz="500">
              <a:solidFill>
                <a:srgbClr val="666666"/>
              </a:solidFill>
              <a:highlight>
                <a:srgbClr val="FFFFFF"/>
              </a:highlight>
              <a:latin typeface="Fredericka the Great"/>
              <a:ea typeface="Fredericka the Great"/>
              <a:cs typeface="Fredericka the Great"/>
              <a:sym typeface="Fredericka the Great"/>
            </a:endParaRPr>
          </a:p>
          <a:p>
            <a:pPr marL="0" lvl="0" indent="0" algn="l" rtl="0">
              <a:spcBef>
                <a:spcPts val="0"/>
              </a:spcBef>
              <a:spcAft>
                <a:spcPts val="0"/>
              </a:spcAft>
              <a:buNone/>
            </a:pPr>
            <a:endParaRPr sz="1600"/>
          </a:p>
        </p:txBody>
      </p:sp>
      <p:pic>
        <p:nvPicPr>
          <p:cNvPr id="56" name="Google Shape;56;p13"/>
          <p:cNvPicPr preferRelativeResize="0"/>
          <p:nvPr/>
        </p:nvPicPr>
        <p:blipFill>
          <a:blip r:embed="rId3">
            <a:alphaModFix/>
          </a:blip>
          <a:stretch>
            <a:fillRect/>
          </a:stretch>
        </p:blipFill>
        <p:spPr>
          <a:xfrm>
            <a:off x="3667125" y="1385875"/>
            <a:ext cx="1809750" cy="2371725"/>
          </a:xfrm>
          <a:prstGeom prst="rect">
            <a:avLst/>
          </a:prstGeom>
          <a:noFill/>
          <a:ln>
            <a:noFill/>
          </a:ln>
        </p:spPr>
      </p:pic>
      <p:sp>
        <p:nvSpPr>
          <p:cNvPr id="57" name="Google Shape;57;p13"/>
          <p:cNvSpPr txBox="1"/>
          <p:nvPr/>
        </p:nvSpPr>
        <p:spPr>
          <a:xfrm>
            <a:off x="1362375" y="2057400"/>
            <a:ext cx="683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 name="Google Shape;58;p13"/>
          <p:cNvSpPr txBox="1"/>
          <p:nvPr/>
        </p:nvSpPr>
        <p:spPr>
          <a:xfrm>
            <a:off x="1671000" y="3881625"/>
            <a:ext cx="58020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a:solidFill>
                  <a:srgbClr val="333333"/>
                </a:solidFill>
                <a:latin typeface="Fredericka the Great"/>
                <a:ea typeface="Fredericka the Great"/>
                <a:cs typeface="Fredericka the Great"/>
                <a:sym typeface="Fredericka the Great"/>
              </a:rPr>
              <a:t>The right to an education aims to give everyone a quality education to ensure the development of a well rounded person. In order for this human right to work there must be equal opportunities, global access, and monitored quality standards. </a:t>
            </a:r>
            <a:endParaRPr sz="1500">
              <a:solidFill>
                <a:srgbClr val="333333"/>
              </a:solidFill>
              <a:latin typeface="Fredericka the Great"/>
              <a:ea typeface="Fredericka the Great"/>
              <a:cs typeface="Fredericka the Great"/>
              <a:sym typeface="Fredericka the Great"/>
            </a:endParaRPr>
          </a:p>
          <a:p>
            <a:pPr marL="0" lvl="0" indent="0" algn="l" rtl="0">
              <a:spcBef>
                <a:spcPts val="0"/>
              </a:spcBef>
              <a:spcAft>
                <a:spcPts val="0"/>
              </a:spcAft>
              <a:buNone/>
            </a:pPr>
            <a:endParaRPr sz="1500">
              <a:solidFill>
                <a:srgbClr val="3333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0" y="84100"/>
            <a:ext cx="87231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i="1">
                <a:solidFill>
                  <a:srgbClr val="F7BC2F"/>
                </a:solidFill>
                <a:latin typeface="Fascinate Inline"/>
                <a:ea typeface="Fascinate Inline"/>
                <a:cs typeface="Fascinate Inline"/>
                <a:sym typeface="Fascinate Inline"/>
              </a:rPr>
              <a:t>HISTORY</a:t>
            </a:r>
            <a:endParaRPr sz="3600" i="1">
              <a:solidFill>
                <a:srgbClr val="F7BC2F"/>
              </a:solidFill>
              <a:latin typeface="Fascinate Inline"/>
              <a:ea typeface="Fascinate Inline"/>
              <a:cs typeface="Fascinate Inline"/>
              <a:sym typeface="Fascinate Inline"/>
            </a:endParaRPr>
          </a:p>
          <a:p>
            <a:pPr marL="0" marR="114300" lvl="0" indent="0" algn="l" rtl="0">
              <a:spcBef>
                <a:spcPts val="0"/>
              </a:spcBef>
              <a:spcAft>
                <a:spcPts val="0"/>
              </a:spcAft>
              <a:buClr>
                <a:schemeClr val="dk1"/>
              </a:buClr>
              <a:buSzPts val="1100"/>
              <a:buFont typeface="Arial"/>
              <a:buNone/>
            </a:pPr>
            <a:endParaRPr sz="1200">
              <a:latin typeface="Source Code Pro"/>
              <a:ea typeface="Source Code Pro"/>
              <a:cs typeface="Source Code Pro"/>
              <a:sym typeface="Source Code Pro"/>
            </a:endParaRPr>
          </a:p>
          <a:p>
            <a:pPr marL="0" lvl="0" indent="0" algn="l" rtl="0">
              <a:lnSpc>
                <a:spcPct val="115000"/>
              </a:lnSpc>
              <a:spcBef>
                <a:spcPts val="0"/>
              </a:spcBef>
              <a:spcAft>
                <a:spcPts val="0"/>
              </a:spcAft>
              <a:buClr>
                <a:schemeClr val="dk1"/>
              </a:buClr>
              <a:buSzPts val="1100"/>
              <a:buFont typeface="Arial"/>
              <a:buNone/>
            </a:pPr>
            <a:endParaRPr sz="1200">
              <a:solidFill>
                <a:schemeClr val="dk2"/>
              </a:solidFill>
              <a:latin typeface="Source Code Pro"/>
              <a:ea typeface="Source Code Pro"/>
              <a:cs typeface="Source Code Pro"/>
              <a:sym typeface="Source Code Pro"/>
            </a:endParaRPr>
          </a:p>
          <a:p>
            <a:pPr marL="0" lvl="0" indent="0" algn="l" rtl="0">
              <a:spcBef>
                <a:spcPts val="1200"/>
              </a:spcBef>
              <a:spcAft>
                <a:spcPts val="0"/>
              </a:spcAft>
              <a:buNone/>
            </a:pPr>
            <a:endParaRPr/>
          </a:p>
        </p:txBody>
      </p:sp>
      <p:sp>
        <p:nvSpPr>
          <p:cNvPr id="64" name="Google Shape;64;p14"/>
          <p:cNvSpPr txBox="1">
            <a:spLocks noGrp="1"/>
          </p:cNvSpPr>
          <p:nvPr>
            <p:ph type="body" idx="1"/>
          </p:nvPr>
        </p:nvSpPr>
        <p:spPr>
          <a:xfrm>
            <a:off x="46300" y="763225"/>
            <a:ext cx="2210400" cy="415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b="1">
                <a:solidFill>
                  <a:srgbClr val="666666"/>
                </a:solidFill>
                <a:highlight>
                  <a:srgbClr val="FFFFFF"/>
                </a:highlight>
                <a:latin typeface="Playfair Display"/>
                <a:ea typeface="Playfair Display"/>
                <a:cs typeface="Playfair Display"/>
                <a:sym typeface="Playfair Display"/>
              </a:rPr>
              <a:t>Title IV of the Civil Rights Act of 1964 </a:t>
            </a:r>
            <a:endParaRPr sz="2300" b="1">
              <a:solidFill>
                <a:srgbClr val="666666"/>
              </a:solidFill>
              <a:highlight>
                <a:srgbClr val="FFFFFF"/>
              </a:highlight>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2300" b="1" i="1">
                <a:solidFill>
                  <a:srgbClr val="F7BC2F"/>
                </a:solidFill>
                <a:highlight>
                  <a:srgbClr val="FFFFFF"/>
                </a:highlight>
                <a:latin typeface="Playfair Display"/>
                <a:ea typeface="Playfair Display"/>
                <a:cs typeface="Playfair Display"/>
                <a:sym typeface="Playfair Display"/>
              </a:rPr>
              <a:t>prohibits </a:t>
            </a:r>
            <a:r>
              <a:rPr lang="en" sz="2300" b="1" i="1">
                <a:solidFill>
                  <a:srgbClr val="F7BC2F"/>
                </a:solidFill>
                <a:latin typeface="Playfair Display"/>
                <a:ea typeface="Playfair Display"/>
                <a:cs typeface="Playfair Display"/>
                <a:sym typeface="Playfair Display"/>
              </a:rPr>
              <a:t>discrimination</a:t>
            </a:r>
            <a:r>
              <a:rPr lang="en" sz="2300" b="1">
                <a:solidFill>
                  <a:srgbClr val="666666"/>
                </a:solidFill>
                <a:latin typeface="Playfair Display"/>
                <a:ea typeface="Playfair Display"/>
                <a:cs typeface="Playfair Display"/>
                <a:sym typeface="Playfair Display"/>
              </a:rPr>
              <a:t> in public schools</a:t>
            </a:r>
            <a:r>
              <a:rPr lang="en" sz="2300" b="1">
                <a:solidFill>
                  <a:srgbClr val="666666"/>
                </a:solidFill>
                <a:highlight>
                  <a:srgbClr val="FFFFFF"/>
                </a:highlight>
                <a:latin typeface="Playfair Display"/>
                <a:ea typeface="Playfair Display"/>
                <a:cs typeface="Playfair Display"/>
                <a:sym typeface="Playfair Display"/>
              </a:rPr>
              <a:t> </a:t>
            </a:r>
            <a:endParaRPr sz="2300" b="1">
              <a:solidFill>
                <a:srgbClr val="666666"/>
              </a:solidFill>
              <a:highlight>
                <a:srgbClr val="FFFFFF"/>
              </a:highlight>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2300" b="1">
                <a:solidFill>
                  <a:srgbClr val="666666"/>
                </a:solidFill>
                <a:highlight>
                  <a:srgbClr val="FFFFFF"/>
                </a:highlight>
                <a:latin typeface="Playfair Display"/>
                <a:ea typeface="Playfair Display"/>
                <a:cs typeface="Playfair Display"/>
                <a:sym typeface="Playfair Display"/>
              </a:rPr>
              <a:t>because of </a:t>
            </a:r>
            <a:endParaRPr sz="2300" b="1">
              <a:solidFill>
                <a:srgbClr val="666666"/>
              </a:solidFill>
              <a:highlight>
                <a:srgbClr val="FFFFFF"/>
              </a:highlight>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2300" b="1" i="1">
                <a:solidFill>
                  <a:srgbClr val="F7BC2F"/>
                </a:solidFill>
                <a:highlight>
                  <a:srgbClr val="FFFFFF"/>
                </a:highlight>
                <a:latin typeface="Playfair Display"/>
                <a:ea typeface="Playfair Display"/>
                <a:cs typeface="Playfair Display"/>
                <a:sym typeface="Playfair Display"/>
              </a:rPr>
              <a:t>race, color, religion, sex, </a:t>
            </a:r>
            <a:endParaRPr sz="2300" b="1" i="1">
              <a:solidFill>
                <a:srgbClr val="F7BC2F"/>
              </a:solidFill>
              <a:highlight>
                <a:srgbClr val="FFFFFF"/>
              </a:highlight>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2300" b="1" i="1">
                <a:solidFill>
                  <a:srgbClr val="F7BC2F"/>
                </a:solidFill>
                <a:highlight>
                  <a:srgbClr val="FFFFFF"/>
                </a:highlight>
                <a:latin typeface="Playfair Display"/>
                <a:ea typeface="Playfair Display"/>
                <a:cs typeface="Playfair Display"/>
                <a:sym typeface="Playfair Display"/>
              </a:rPr>
              <a:t>or </a:t>
            </a:r>
            <a:endParaRPr sz="2300" b="1" i="1">
              <a:solidFill>
                <a:srgbClr val="F7BC2F"/>
              </a:solidFill>
              <a:highlight>
                <a:srgbClr val="FFFFFF"/>
              </a:highlight>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2300" b="1" i="1">
                <a:solidFill>
                  <a:srgbClr val="F7BC2F"/>
                </a:solidFill>
                <a:highlight>
                  <a:srgbClr val="FFFFFF"/>
                </a:highlight>
                <a:latin typeface="Playfair Display"/>
                <a:ea typeface="Playfair Display"/>
                <a:cs typeface="Playfair Display"/>
                <a:sym typeface="Playfair Display"/>
              </a:rPr>
              <a:t>national origin</a:t>
            </a:r>
            <a:endParaRPr sz="2300" b="1" i="1">
              <a:solidFill>
                <a:srgbClr val="F7BC2F"/>
              </a:solidFill>
              <a:latin typeface="Playfair Display"/>
              <a:ea typeface="Playfair Display"/>
              <a:cs typeface="Playfair Display"/>
              <a:sym typeface="Playfair Display"/>
            </a:endParaRPr>
          </a:p>
        </p:txBody>
      </p:sp>
      <p:sp>
        <p:nvSpPr>
          <p:cNvPr id="65" name="Google Shape;65;p14"/>
          <p:cNvSpPr txBox="1"/>
          <p:nvPr/>
        </p:nvSpPr>
        <p:spPr>
          <a:xfrm>
            <a:off x="2187200" y="35450"/>
            <a:ext cx="6992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666666"/>
                </a:solidFill>
                <a:highlight>
                  <a:srgbClr val="FFFFFF"/>
                </a:highlight>
                <a:latin typeface="Playfair Display"/>
                <a:ea typeface="Playfair Display"/>
                <a:cs typeface="Playfair Display"/>
                <a:sym typeface="Playfair Display"/>
              </a:rPr>
              <a:t>In 1954, the Supreme Court ruled in </a:t>
            </a:r>
            <a:r>
              <a:rPr lang="en" sz="1800" b="1" i="1">
                <a:solidFill>
                  <a:srgbClr val="F7BC2F"/>
                </a:solidFill>
                <a:latin typeface="Playfair Display"/>
                <a:ea typeface="Playfair Display"/>
                <a:cs typeface="Playfair Display"/>
                <a:sym typeface="Playfair Display"/>
              </a:rPr>
              <a:t>Brown v. Board of Education</a:t>
            </a:r>
            <a:r>
              <a:rPr lang="en" sz="1800" b="1">
                <a:solidFill>
                  <a:srgbClr val="666666"/>
                </a:solidFill>
                <a:highlight>
                  <a:srgbClr val="FFFFFF"/>
                </a:highlight>
                <a:latin typeface="Playfair Display"/>
                <a:ea typeface="Playfair Display"/>
                <a:cs typeface="Playfair Display"/>
                <a:sym typeface="Playfair Display"/>
              </a:rPr>
              <a:t> that segregation in the public schools was a violation of the </a:t>
            </a:r>
            <a:r>
              <a:rPr lang="en" sz="1800" b="1" i="1">
                <a:solidFill>
                  <a:srgbClr val="F7BC2F"/>
                </a:solidFill>
                <a:latin typeface="Playfair Display"/>
                <a:ea typeface="Playfair Display"/>
                <a:cs typeface="Playfair Display"/>
                <a:sym typeface="Playfair Display"/>
              </a:rPr>
              <a:t>Fourteenth Amendment</a:t>
            </a:r>
            <a:r>
              <a:rPr lang="en" sz="1800" b="1">
                <a:solidFill>
                  <a:srgbClr val="666666"/>
                </a:solidFill>
                <a:highlight>
                  <a:srgbClr val="FFFFFF"/>
                </a:highlight>
                <a:latin typeface="Playfair Display"/>
                <a:ea typeface="Playfair Display"/>
                <a:cs typeface="Playfair Display"/>
                <a:sym typeface="Playfair Display"/>
              </a:rPr>
              <a:t> to the Constitution</a:t>
            </a:r>
            <a:endParaRPr sz="1800" b="1">
              <a:latin typeface="Playfair Display"/>
              <a:ea typeface="Playfair Display"/>
              <a:cs typeface="Playfair Display"/>
              <a:sym typeface="Playfair Display"/>
            </a:endParaRPr>
          </a:p>
        </p:txBody>
      </p:sp>
      <p:pic>
        <p:nvPicPr>
          <p:cNvPr id="66" name="Google Shape;66;p14"/>
          <p:cNvPicPr preferRelativeResize="0"/>
          <p:nvPr/>
        </p:nvPicPr>
        <p:blipFill>
          <a:blip r:embed="rId3">
            <a:alphaModFix/>
          </a:blip>
          <a:stretch>
            <a:fillRect/>
          </a:stretch>
        </p:blipFill>
        <p:spPr>
          <a:xfrm>
            <a:off x="2256700" y="1106600"/>
            <a:ext cx="3426875" cy="2539425"/>
          </a:xfrm>
          <a:prstGeom prst="rect">
            <a:avLst/>
          </a:prstGeom>
          <a:noFill/>
          <a:ln w="38100" cap="flat" cmpd="sng">
            <a:solidFill>
              <a:srgbClr val="F7BC2F"/>
            </a:solidFill>
            <a:prstDash val="lgDash"/>
            <a:round/>
            <a:headEnd type="none" w="sm" len="sm"/>
            <a:tailEnd type="none" w="sm" len="sm"/>
          </a:ln>
        </p:spPr>
      </p:pic>
      <p:sp>
        <p:nvSpPr>
          <p:cNvPr id="67" name="Google Shape;67;p14"/>
          <p:cNvSpPr txBox="1"/>
          <p:nvPr/>
        </p:nvSpPr>
        <p:spPr>
          <a:xfrm>
            <a:off x="2108475" y="3701375"/>
            <a:ext cx="3690900" cy="1508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Clr>
                <a:schemeClr val="dk1"/>
              </a:buClr>
              <a:buSzPts val="1100"/>
              <a:buFont typeface="Arial"/>
              <a:buNone/>
            </a:pPr>
            <a:r>
              <a:rPr lang="en" sz="950" b="1">
                <a:solidFill>
                  <a:srgbClr val="666666"/>
                </a:solidFill>
                <a:latin typeface="Playfair Display"/>
                <a:ea typeface="Playfair Display"/>
                <a:cs typeface="Playfair Display"/>
                <a:sym typeface="Playfair Display"/>
              </a:rPr>
              <a:t>The</a:t>
            </a:r>
            <a:r>
              <a:rPr lang="en" sz="950" b="1" i="1">
                <a:solidFill>
                  <a:srgbClr val="F7BC2F"/>
                </a:solidFill>
                <a:latin typeface="Playfair Display"/>
                <a:ea typeface="Playfair Display"/>
                <a:cs typeface="Playfair Display"/>
                <a:sym typeface="Playfair Display"/>
              </a:rPr>
              <a:t> Little Rock Nine</a:t>
            </a:r>
            <a:r>
              <a:rPr lang="en" sz="950" b="1">
                <a:solidFill>
                  <a:srgbClr val="666666"/>
                </a:solidFill>
                <a:latin typeface="Playfair Display"/>
                <a:ea typeface="Playfair Display"/>
                <a:cs typeface="Playfair Display"/>
                <a:sym typeface="Playfair Display"/>
              </a:rPr>
              <a:t> were a group of nine black students who enrolled at formerly </a:t>
            </a:r>
            <a:r>
              <a:rPr lang="en" sz="950" b="1" i="1">
                <a:solidFill>
                  <a:srgbClr val="F7BC2F"/>
                </a:solidFill>
                <a:latin typeface="Playfair Display"/>
                <a:ea typeface="Playfair Display"/>
                <a:cs typeface="Playfair Display"/>
                <a:sym typeface="Playfair Display"/>
              </a:rPr>
              <a:t>all-white Central High School</a:t>
            </a:r>
            <a:r>
              <a:rPr lang="en" sz="950" b="1">
                <a:solidFill>
                  <a:srgbClr val="666666"/>
                </a:solidFill>
                <a:latin typeface="Playfair Display"/>
                <a:ea typeface="Playfair Display"/>
                <a:cs typeface="Playfair Display"/>
                <a:sym typeface="Playfair Display"/>
              </a:rPr>
              <a:t> in Little Rock, Arkansas. On September 4, 1957, the first day of classes at Central High, Governor Orval Faubus called in the Arkansas National Guard to </a:t>
            </a:r>
            <a:r>
              <a:rPr lang="en" sz="950" b="1" i="1">
                <a:solidFill>
                  <a:srgbClr val="F7BC2F"/>
                </a:solidFill>
                <a:latin typeface="Playfair Display"/>
                <a:ea typeface="Playfair Display"/>
                <a:cs typeface="Playfair Display"/>
                <a:sym typeface="Playfair Display"/>
              </a:rPr>
              <a:t>block the black students’ entry</a:t>
            </a:r>
            <a:r>
              <a:rPr lang="en" sz="950" b="1">
                <a:solidFill>
                  <a:srgbClr val="666666"/>
                </a:solidFill>
                <a:latin typeface="Playfair Display"/>
                <a:ea typeface="Playfair Display"/>
                <a:cs typeface="Playfair Display"/>
                <a:sym typeface="Playfair Display"/>
              </a:rPr>
              <a:t> into the high school. Later that month, President Dwight D. Eisenhower sent in federal troops to </a:t>
            </a:r>
            <a:r>
              <a:rPr lang="en" sz="950" b="1" i="1">
                <a:solidFill>
                  <a:srgbClr val="F7BC2F"/>
                </a:solidFill>
                <a:latin typeface="Playfair Display"/>
                <a:ea typeface="Playfair Display"/>
                <a:cs typeface="Playfair Display"/>
                <a:sym typeface="Playfair Display"/>
              </a:rPr>
              <a:t>escort</a:t>
            </a:r>
            <a:r>
              <a:rPr lang="en" sz="950" b="1">
                <a:solidFill>
                  <a:srgbClr val="666666"/>
                </a:solidFill>
                <a:latin typeface="Playfair Display"/>
                <a:ea typeface="Playfair Display"/>
                <a:cs typeface="Playfair Display"/>
                <a:sym typeface="Playfair Display"/>
              </a:rPr>
              <a:t> the Little Rock Nine into the school.</a:t>
            </a:r>
            <a:endParaRPr sz="1000" b="1">
              <a:solidFill>
                <a:srgbClr val="666666"/>
              </a:solidFill>
              <a:latin typeface="Playfair Display"/>
              <a:ea typeface="Playfair Display"/>
              <a:cs typeface="Playfair Display"/>
              <a:sym typeface="Playfair Display"/>
            </a:endParaRPr>
          </a:p>
        </p:txBody>
      </p:sp>
      <p:pic>
        <p:nvPicPr>
          <p:cNvPr id="68" name="Google Shape;68;p14"/>
          <p:cNvPicPr preferRelativeResize="0"/>
          <p:nvPr/>
        </p:nvPicPr>
        <p:blipFill>
          <a:blip r:embed="rId4">
            <a:alphaModFix/>
          </a:blip>
          <a:stretch>
            <a:fillRect/>
          </a:stretch>
        </p:blipFill>
        <p:spPr>
          <a:xfrm>
            <a:off x="6003100" y="1127200"/>
            <a:ext cx="2988501" cy="3850176"/>
          </a:xfrm>
          <a:prstGeom prst="rect">
            <a:avLst/>
          </a:prstGeom>
          <a:noFill/>
          <a:ln w="76200" cap="flat" cmpd="sng">
            <a:solidFill>
              <a:srgbClr val="F7BC2F"/>
            </a:solidFill>
            <a:prstDash val="dot"/>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a:blip r:embed="rId3">
            <a:alphaModFix amt="80000"/>
          </a:blip>
          <a:stretch>
            <a:fillRect/>
          </a:stretch>
        </p:blipFill>
        <p:spPr>
          <a:xfrm>
            <a:off x="6064599" y="222425"/>
            <a:ext cx="2810326" cy="2025375"/>
          </a:xfrm>
          <a:prstGeom prst="rect">
            <a:avLst/>
          </a:prstGeom>
          <a:noFill/>
          <a:ln w="28575" cap="flat" cmpd="sng">
            <a:solidFill>
              <a:srgbClr val="F7BC2F"/>
            </a:solidFill>
            <a:prstDash val="dash"/>
            <a:round/>
            <a:headEnd type="none" w="sm" len="sm"/>
            <a:tailEnd type="none" w="sm" len="sm"/>
          </a:ln>
          <a:effectLst>
            <a:outerShdw blurRad="57150" dist="19050" dir="5400000" algn="bl" rotWithShape="0">
              <a:srgbClr val="000000">
                <a:alpha val="50000"/>
              </a:srgbClr>
            </a:outerShdw>
          </a:effectLst>
        </p:spPr>
      </p:pic>
      <p:sp>
        <p:nvSpPr>
          <p:cNvPr id="74" name="Google Shape;74;p15"/>
          <p:cNvSpPr txBox="1">
            <a:spLocks noGrp="1"/>
          </p:cNvSpPr>
          <p:nvPr>
            <p:ph type="title"/>
          </p:nvPr>
        </p:nvSpPr>
        <p:spPr>
          <a:xfrm>
            <a:off x="0" y="84100"/>
            <a:ext cx="87231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i="1">
                <a:solidFill>
                  <a:srgbClr val="F7BC2F"/>
                </a:solidFill>
                <a:latin typeface="Fascinate Inline"/>
                <a:ea typeface="Fascinate Inline"/>
                <a:cs typeface="Fascinate Inline"/>
                <a:sym typeface="Fascinate Inline"/>
              </a:rPr>
              <a:t>LIVE STORY</a:t>
            </a:r>
            <a:endParaRPr/>
          </a:p>
        </p:txBody>
      </p:sp>
      <p:sp>
        <p:nvSpPr>
          <p:cNvPr id="75" name="Google Shape;75;p15">
            <a:hlinkClick r:id="rId4"/>
          </p:cNvPr>
          <p:cNvSpPr/>
          <p:nvPr/>
        </p:nvSpPr>
        <p:spPr>
          <a:xfrm>
            <a:off x="5371825" y="173775"/>
            <a:ext cx="632400" cy="528300"/>
          </a:xfrm>
          <a:prstGeom prst="star5">
            <a:avLst>
              <a:gd name="adj" fmla="val 16562"/>
              <a:gd name="hf" fmla="val 105146"/>
              <a:gd name="vf" fmla="val 110557"/>
            </a:avLst>
          </a:prstGeom>
          <a:solidFill>
            <a:srgbClr val="F7BC2F"/>
          </a:solidFill>
          <a:ln w="9525" cap="flat" cmpd="sng">
            <a:solidFill>
              <a:srgbClr val="6363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p:nvPr/>
        </p:nvSpPr>
        <p:spPr>
          <a:xfrm>
            <a:off x="69525" y="667900"/>
            <a:ext cx="2527800" cy="447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a:solidFill>
                  <a:srgbClr val="666666"/>
                </a:solidFill>
                <a:latin typeface="Playfair Display"/>
                <a:ea typeface="Playfair Display"/>
                <a:cs typeface="Playfair Display"/>
                <a:sym typeface="Playfair Display"/>
              </a:rPr>
              <a:t>“Even my friends say that I am </a:t>
            </a:r>
            <a:r>
              <a:rPr lang="en" sz="3100" i="1">
                <a:solidFill>
                  <a:srgbClr val="F7BC2F"/>
                </a:solidFill>
                <a:latin typeface="Playfair Display"/>
                <a:ea typeface="Playfair Display"/>
                <a:cs typeface="Playfair Display"/>
                <a:sym typeface="Playfair Display"/>
              </a:rPr>
              <a:t>transformed </a:t>
            </a:r>
            <a:r>
              <a:rPr lang="en" sz="3100">
                <a:solidFill>
                  <a:srgbClr val="666666"/>
                </a:solidFill>
                <a:latin typeface="Playfair Display"/>
                <a:ea typeface="Playfair Display"/>
                <a:cs typeface="Playfair Display"/>
                <a:sym typeface="Playfair Display"/>
              </a:rPr>
              <a:t>because of sports… and my </a:t>
            </a:r>
            <a:r>
              <a:rPr lang="en" sz="3100" i="1">
                <a:solidFill>
                  <a:srgbClr val="F7BC2F"/>
                </a:solidFill>
                <a:latin typeface="Playfair Display"/>
                <a:ea typeface="Playfair Display"/>
                <a:cs typeface="Playfair Display"/>
                <a:sym typeface="Playfair Display"/>
              </a:rPr>
              <a:t>studies have improved</a:t>
            </a:r>
            <a:r>
              <a:rPr lang="en" sz="3100">
                <a:solidFill>
                  <a:srgbClr val="666666"/>
                </a:solidFill>
                <a:latin typeface="Playfair Display"/>
                <a:ea typeface="Playfair Display"/>
                <a:cs typeface="Playfair Display"/>
                <a:sym typeface="Playfair Display"/>
              </a:rPr>
              <a:t>”</a:t>
            </a:r>
            <a:endParaRPr sz="3100">
              <a:solidFill>
                <a:srgbClr val="666666"/>
              </a:solidFill>
              <a:latin typeface="Playfair Display"/>
              <a:ea typeface="Playfair Display"/>
              <a:cs typeface="Playfair Display"/>
              <a:sym typeface="Playfair Display"/>
            </a:endParaRPr>
          </a:p>
        </p:txBody>
      </p:sp>
      <p:sp>
        <p:nvSpPr>
          <p:cNvPr id="77" name="Google Shape;77;p15"/>
          <p:cNvSpPr txBox="1"/>
          <p:nvPr/>
        </p:nvSpPr>
        <p:spPr>
          <a:xfrm>
            <a:off x="6064600" y="2305850"/>
            <a:ext cx="2955000" cy="2847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300">
                <a:solidFill>
                  <a:srgbClr val="666666"/>
                </a:solidFill>
                <a:latin typeface="Playfair Display"/>
                <a:ea typeface="Playfair Display"/>
                <a:cs typeface="Playfair Display"/>
                <a:sym typeface="Playfair Display"/>
              </a:rPr>
              <a:t>An estimated</a:t>
            </a:r>
            <a:r>
              <a:rPr lang="en" sz="2300" i="1">
                <a:solidFill>
                  <a:srgbClr val="666666"/>
                </a:solidFill>
                <a:latin typeface="Playfair Display"/>
                <a:ea typeface="Playfair Display"/>
                <a:cs typeface="Playfair Display"/>
                <a:sym typeface="Playfair Display"/>
              </a:rPr>
              <a:t> </a:t>
            </a:r>
            <a:r>
              <a:rPr lang="en" sz="2300" i="1">
                <a:solidFill>
                  <a:srgbClr val="F7BC2F"/>
                </a:solidFill>
                <a:latin typeface="Playfair Display"/>
                <a:ea typeface="Playfair Display"/>
                <a:cs typeface="Playfair Display"/>
                <a:sym typeface="Playfair Display"/>
              </a:rPr>
              <a:t>31 million girls</a:t>
            </a:r>
            <a:r>
              <a:rPr lang="en" sz="2300">
                <a:solidFill>
                  <a:srgbClr val="666666"/>
                </a:solidFill>
                <a:latin typeface="Playfair Display"/>
                <a:ea typeface="Playfair Display"/>
                <a:cs typeface="Playfair Display"/>
                <a:sym typeface="Playfair Display"/>
              </a:rPr>
              <a:t> of primary school age, and </a:t>
            </a:r>
            <a:r>
              <a:rPr lang="en" sz="2300" i="1">
                <a:solidFill>
                  <a:srgbClr val="F7BC2F"/>
                </a:solidFill>
                <a:latin typeface="Playfair Display"/>
                <a:ea typeface="Playfair Display"/>
                <a:cs typeface="Playfair Display"/>
                <a:sym typeface="Playfair Display"/>
              </a:rPr>
              <a:t>32 million girls</a:t>
            </a:r>
            <a:r>
              <a:rPr lang="en" sz="2300">
                <a:solidFill>
                  <a:srgbClr val="666666"/>
                </a:solidFill>
                <a:latin typeface="Playfair Display"/>
                <a:ea typeface="Playfair Display"/>
                <a:cs typeface="Playfair Display"/>
                <a:sym typeface="Playfair Display"/>
              </a:rPr>
              <a:t> of lower secondary school age, were </a:t>
            </a:r>
            <a:r>
              <a:rPr lang="en" sz="2300" i="1">
                <a:solidFill>
                  <a:srgbClr val="F7BC2F"/>
                </a:solidFill>
                <a:latin typeface="Playfair Display"/>
                <a:ea typeface="Playfair Display"/>
                <a:cs typeface="Playfair Display"/>
                <a:sym typeface="Playfair Display"/>
              </a:rPr>
              <a:t>out of school in 2013</a:t>
            </a:r>
            <a:endParaRPr sz="2300" i="1">
              <a:solidFill>
                <a:srgbClr val="F7BC2F"/>
              </a:solidFill>
              <a:latin typeface="Playfair Display"/>
              <a:ea typeface="Playfair Display"/>
              <a:cs typeface="Playfair Display"/>
              <a:sym typeface="Playfair Display"/>
            </a:endParaRPr>
          </a:p>
          <a:p>
            <a:pPr marL="0" lvl="0" indent="0" algn="r" rtl="0">
              <a:spcBef>
                <a:spcPts val="0"/>
              </a:spcBef>
              <a:spcAft>
                <a:spcPts val="0"/>
              </a:spcAft>
              <a:buNone/>
            </a:pPr>
            <a:r>
              <a:rPr lang="en" sz="1200">
                <a:solidFill>
                  <a:srgbClr val="666666"/>
                </a:solidFill>
                <a:latin typeface="Bungee Shade"/>
                <a:ea typeface="Bungee Shade"/>
                <a:cs typeface="Bungee Shade"/>
                <a:sym typeface="Bungee Shade"/>
              </a:rPr>
              <a:t>from UNICEF</a:t>
            </a:r>
            <a:endParaRPr sz="1200">
              <a:solidFill>
                <a:srgbClr val="666666"/>
              </a:solidFill>
              <a:latin typeface="Bungee Shade"/>
              <a:ea typeface="Bungee Shade"/>
              <a:cs typeface="Bungee Shade"/>
              <a:sym typeface="Bungee Shade"/>
            </a:endParaRPr>
          </a:p>
        </p:txBody>
      </p:sp>
      <p:sp>
        <p:nvSpPr>
          <p:cNvPr id="78" name="Google Shape;78;p15"/>
          <p:cNvSpPr/>
          <p:nvPr/>
        </p:nvSpPr>
        <p:spPr>
          <a:xfrm>
            <a:off x="2541700" y="667900"/>
            <a:ext cx="3183300" cy="1953300"/>
          </a:xfrm>
          <a:prstGeom prst="wedgeEllipseCallout">
            <a:avLst>
              <a:gd name="adj1" fmla="val -53931"/>
              <a:gd name="adj2" fmla="val 37182"/>
            </a:avLst>
          </a:prstGeom>
          <a:solidFill>
            <a:srgbClr val="F7BC2F"/>
          </a:solidFill>
          <a:ln w="28575" cap="flat" cmpd="sng">
            <a:solidFill>
              <a:srgbClr val="63636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3017800" y="967300"/>
            <a:ext cx="22311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i="1">
                <a:solidFill>
                  <a:srgbClr val="636363"/>
                </a:solidFill>
                <a:latin typeface="Playfair Display"/>
                <a:ea typeface="Playfair Display"/>
                <a:cs typeface="Playfair Display"/>
                <a:sym typeface="Playfair Display"/>
              </a:rPr>
              <a:t>ensuring that girls can go to school helps break the cycle of poverty</a:t>
            </a:r>
            <a:endParaRPr sz="2100" b="1" i="1">
              <a:solidFill>
                <a:srgbClr val="636363"/>
              </a:solidFill>
              <a:latin typeface="Playfair Display"/>
              <a:ea typeface="Playfair Display"/>
              <a:cs typeface="Playfair Display"/>
              <a:sym typeface="Playfair Display"/>
            </a:endParaRPr>
          </a:p>
        </p:txBody>
      </p:sp>
      <p:pic>
        <p:nvPicPr>
          <p:cNvPr id="80" name="Google Shape;80;p15"/>
          <p:cNvPicPr preferRelativeResize="0"/>
          <p:nvPr/>
        </p:nvPicPr>
        <p:blipFill>
          <a:blip r:embed="rId5">
            <a:alphaModFix amt="90000"/>
          </a:blip>
          <a:stretch>
            <a:fillRect/>
          </a:stretch>
        </p:blipFill>
        <p:spPr>
          <a:xfrm>
            <a:off x="2708538" y="2892175"/>
            <a:ext cx="3123425" cy="1982600"/>
          </a:xfrm>
          <a:prstGeom prst="rect">
            <a:avLst/>
          </a:prstGeom>
          <a:noFill/>
          <a:ln w="38100" cap="flat" cmpd="sng">
            <a:solidFill>
              <a:srgbClr val="F7BC2F"/>
            </a:solidFill>
            <a:prstDash val="lgDashDot"/>
            <a:round/>
            <a:headEnd type="none" w="sm" len="sm"/>
            <a:tailEnd type="none" w="sm" len="sm"/>
          </a:ln>
          <a:effectLst>
            <a:outerShdw blurRad="57150" dist="19050" dir="5400000" algn="bl" rotWithShape="0">
              <a:srgbClr val="000000">
                <a:alpha val="50000"/>
              </a:srgbClr>
            </a:outerShdw>
          </a:effectLst>
        </p:spPr>
      </p:pic>
      <p:sp>
        <p:nvSpPr>
          <p:cNvPr id="81" name="Google Shape;81;p15"/>
          <p:cNvSpPr txBox="1"/>
          <p:nvPr/>
        </p:nvSpPr>
        <p:spPr>
          <a:xfrm>
            <a:off x="4690650" y="-24200"/>
            <a:ext cx="815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666666"/>
                </a:solidFill>
                <a:latin typeface="Bungee Shade"/>
                <a:ea typeface="Bungee Shade"/>
                <a:cs typeface="Bungee Shade"/>
                <a:sym typeface="Bungee Shade"/>
              </a:rPr>
              <a:t>click star for video</a:t>
            </a:r>
            <a:endParaRPr sz="1000">
              <a:solidFill>
                <a:srgbClr val="666666"/>
              </a:solidFill>
              <a:latin typeface="Bungee Shade"/>
              <a:ea typeface="Bungee Shade"/>
              <a:cs typeface="Bungee Shade"/>
              <a:sym typeface="Bungee Sha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0" y="592750"/>
            <a:ext cx="2520900" cy="3967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500" b="1">
                <a:solidFill>
                  <a:srgbClr val="434343"/>
                </a:solidFill>
                <a:latin typeface="Playfair Display"/>
                <a:ea typeface="Playfair Display"/>
                <a:cs typeface="Playfair Display"/>
                <a:sym typeface="Playfair Display"/>
              </a:rPr>
              <a:t>A child whose mother can read is </a:t>
            </a:r>
            <a:r>
              <a:rPr lang="en" sz="1500" b="1" i="1">
                <a:solidFill>
                  <a:srgbClr val="F7BC2F"/>
                </a:solidFill>
                <a:latin typeface="Playfair Display"/>
                <a:ea typeface="Playfair Display"/>
                <a:cs typeface="Playfair Display"/>
                <a:sym typeface="Playfair Display"/>
              </a:rPr>
              <a:t>50 percent</a:t>
            </a:r>
            <a:r>
              <a:rPr lang="en" sz="1500" b="1">
                <a:solidFill>
                  <a:srgbClr val="F7BC2F"/>
                </a:solidFill>
                <a:latin typeface="Playfair Display"/>
                <a:ea typeface="Playfair Display"/>
                <a:cs typeface="Playfair Display"/>
                <a:sym typeface="Playfair Display"/>
              </a:rPr>
              <a:t> </a:t>
            </a:r>
            <a:r>
              <a:rPr lang="en" sz="1500" b="1">
                <a:solidFill>
                  <a:srgbClr val="434343"/>
                </a:solidFill>
                <a:latin typeface="Playfair Display"/>
                <a:ea typeface="Playfair Display"/>
                <a:cs typeface="Playfair Display"/>
                <a:sym typeface="Playfair Display"/>
              </a:rPr>
              <a:t>more likely to </a:t>
            </a:r>
            <a:r>
              <a:rPr lang="en" sz="1500" b="1" i="1">
                <a:solidFill>
                  <a:srgbClr val="F7BC2F"/>
                </a:solidFill>
                <a:latin typeface="Playfair Display"/>
                <a:ea typeface="Playfair Display"/>
                <a:cs typeface="Playfair Display"/>
                <a:sym typeface="Playfair Display"/>
              </a:rPr>
              <a:t>survive</a:t>
            </a:r>
            <a:r>
              <a:rPr lang="en" sz="1500" b="1" i="1">
                <a:solidFill>
                  <a:srgbClr val="434343"/>
                </a:solidFill>
                <a:latin typeface="Playfair Display"/>
                <a:ea typeface="Playfair Display"/>
                <a:cs typeface="Playfair Display"/>
                <a:sym typeface="Playfair Display"/>
              </a:rPr>
              <a:t> </a:t>
            </a:r>
            <a:r>
              <a:rPr lang="en" sz="1500" b="1">
                <a:solidFill>
                  <a:srgbClr val="434343"/>
                </a:solidFill>
                <a:latin typeface="Playfair Display"/>
                <a:ea typeface="Playfair Display"/>
                <a:cs typeface="Playfair Display"/>
                <a:sym typeface="Playfair Display"/>
              </a:rPr>
              <a:t>past the age of 5</a:t>
            </a:r>
            <a:endParaRPr sz="1500" b="1">
              <a:solidFill>
                <a:srgbClr val="434343"/>
              </a:solidFill>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endParaRPr sz="1500" b="1">
              <a:solidFill>
                <a:srgbClr val="434343"/>
              </a:solidFill>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r>
              <a:rPr lang="en" sz="1500" b="1">
                <a:solidFill>
                  <a:srgbClr val="434343"/>
                </a:solidFill>
                <a:latin typeface="Playfair Display"/>
                <a:ea typeface="Playfair Display"/>
                <a:cs typeface="Playfair Display"/>
                <a:sym typeface="Playfair Display"/>
              </a:rPr>
              <a:t>Over 40 years, equitable access to quality education can help a country raise its gross domestic product per capita by </a:t>
            </a:r>
            <a:r>
              <a:rPr lang="en" sz="1500" b="1" i="1">
                <a:solidFill>
                  <a:srgbClr val="F7BC2F"/>
                </a:solidFill>
                <a:latin typeface="Playfair Display"/>
                <a:ea typeface="Playfair Display"/>
                <a:cs typeface="Playfair Display"/>
                <a:sym typeface="Playfair Display"/>
              </a:rPr>
              <a:t>23 percent</a:t>
            </a:r>
            <a:endParaRPr sz="1500" b="1" i="1">
              <a:solidFill>
                <a:srgbClr val="F7BC2F"/>
              </a:solidFill>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endParaRPr sz="1500" b="1">
              <a:solidFill>
                <a:srgbClr val="434343"/>
              </a:solidFill>
              <a:latin typeface="Playfair Display"/>
              <a:ea typeface="Playfair Display"/>
              <a:cs typeface="Playfair Display"/>
              <a:sym typeface="Playfair Display"/>
            </a:endParaRPr>
          </a:p>
          <a:p>
            <a:pPr marL="0" lvl="0" indent="0" algn="l" rtl="0">
              <a:lnSpc>
                <a:spcPct val="105000"/>
              </a:lnSpc>
              <a:spcBef>
                <a:spcPts val="1200"/>
              </a:spcBef>
              <a:spcAft>
                <a:spcPts val="1200"/>
              </a:spcAft>
              <a:buNone/>
            </a:pPr>
            <a:r>
              <a:rPr lang="en" sz="1500" b="1">
                <a:solidFill>
                  <a:srgbClr val="434343"/>
                </a:solidFill>
                <a:latin typeface="Playfair Display"/>
                <a:ea typeface="Playfair Display"/>
                <a:cs typeface="Playfair Display"/>
                <a:sym typeface="Playfair Display"/>
              </a:rPr>
              <a:t>If all women had a primary education, there would be</a:t>
            </a:r>
            <a:r>
              <a:rPr lang="en" sz="1500" b="1" i="1">
                <a:solidFill>
                  <a:srgbClr val="F7BC2F"/>
                </a:solidFill>
                <a:latin typeface="Playfair Display"/>
                <a:ea typeface="Playfair Display"/>
                <a:cs typeface="Playfair Display"/>
                <a:sym typeface="Playfair Display"/>
              </a:rPr>
              <a:t> 1.7 million</a:t>
            </a:r>
            <a:r>
              <a:rPr lang="en" sz="1500" b="1">
                <a:solidFill>
                  <a:srgbClr val="434343"/>
                </a:solidFill>
                <a:latin typeface="Playfair Display"/>
                <a:ea typeface="Playfair Display"/>
                <a:cs typeface="Playfair Display"/>
                <a:sym typeface="Playfair Display"/>
              </a:rPr>
              <a:t> </a:t>
            </a:r>
            <a:r>
              <a:rPr lang="en" sz="1500" b="1" i="1">
                <a:solidFill>
                  <a:srgbClr val="F7BC2F"/>
                </a:solidFill>
                <a:latin typeface="Playfair Display"/>
                <a:ea typeface="Playfair Display"/>
                <a:cs typeface="Playfair Display"/>
                <a:sym typeface="Playfair Display"/>
              </a:rPr>
              <a:t>fewer malnourished children</a:t>
            </a:r>
            <a:endParaRPr sz="1500" b="1" i="1">
              <a:solidFill>
                <a:srgbClr val="F7BC2F"/>
              </a:solidFill>
              <a:latin typeface="Playfair Display"/>
              <a:ea typeface="Playfair Display"/>
              <a:cs typeface="Playfair Display"/>
              <a:sym typeface="Playfair Display"/>
            </a:endParaRPr>
          </a:p>
        </p:txBody>
      </p:sp>
      <p:pic>
        <p:nvPicPr>
          <p:cNvPr id="87" name="Google Shape;87;p16"/>
          <p:cNvPicPr preferRelativeResize="0"/>
          <p:nvPr/>
        </p:nvPicPr>
        <p:blipFill>
          <a:blip r:embed="rId3">
            <a:alphaModFix/>
          </a:blip>
          <a:stretch>
            <a:fillRect/>
          </a:stretch>
        </p:blipFill>
        <p:spPr>
          <a:xfrm>
            <a:off x="2833187" y="841725"/>
            <a:ext cx="2474275" cy="3888950"/>
          </a:xfrm>
          <a:prstGeom prst="rect">
            <a:avLst/>
          </a:prstGeom>
          <a:noFill/>
          <a:ln w="76200" cap="flat" cmpd="sng">
            <a:solidFill>
              <a:srgbClr val="F7BC2F"/>
            </a:solidFill>
            <a:prstDash val="dot"/>
            <a:round/>
            <a:headEnd type="none" w="sm" len="sm"/>
            <a:tailEnd type="none" w="sm" len="sm"/>
          </a:ln>
        </p:spPr>
      </p:pic>
      <p:sp>
        <p:nvSpPr>
          <p:cNvPr id="88" name="Google Shape;88;p16"/>
          <p:cNvSpPr txBox="1"/>
          <p:nvPr/>
        </p:nvSpPr>
        <p:spPr>
          <a:xfrm>
            <a:off x="5502650" y="-40250"/>
            <a:ext cx="3641400" cy="4131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latin typeface="Playfair Display"/>
                <a:ea typeface="Playfair Display"/>
                <a:cs typeface="Playfair Display"/>
                <a:sym typeface="Playfair Display"/>
              </a:rPr>
              <a:t>The </a:t>
            </a:r>
            <a:r>
              <a:rPr lang="en" sz="1800" i="1">
                <a:solidFill>
                  <a:srgbClr val="F7BC2F"/>
                </a:solidFill>
                <a:latin typeface="Playfair Display"/>
                <a:ea typeface="Playfair Display"/>
                <a:cs typeface="Playfair Display"/>
                <a:sym typeface="Playfair Display"/>
              </a:rPr>
              <a:t>right to education</a:t>
            </a:r>
            <a:r>
              <a:rPr lang="en" sz="1800">
                <a:latin typeface="Playfair Display"/>
                <a:ea typeface="Playfair Display"/>
                <a:cs typeface="Playfair Display"/>
                <a:sym typeface="Playfair Display"/>
              </a:rPr>
              <a:t> is an important right because getting an education solves problems other than just the literacy rate. </a:t>
            </a:r>
            <a:r>
              <a:rPr lang="en" sz="1800" i="1">
                <a:solidFill>
                  <a:srgbClr val="F7BC2F"/>
                </a:solidFill>
                <a:latin typeface="Playfair Display"/>
                <a:ea typeface="Playfair Display"/>
                <a:cs typeface="Playfair Display"/>
                <a:sym typeface="Playfair Display"/>
              </a:rPr>
              <a:t>Educating children</a:t>
            </a:r>
            <a:r>
              <a:rPr lang="en" sz="1800">
                <a:latin typeface="Playfair Display"/>
                <a:ea typeface="Playfair Display"/>
                <a:cs typeface="Playfair Display"/>
                <a:sym typeface="Playfair Display"/>
              </a:rPr>
              <a:t> increases survival and gross domestic product. It also decreases the amount of malnourished children. It is obvious that the gross domestic product would increase if you had more educated people creating more jobs and making more money. But when women are educated they can work and make money to better provide fit their families leading to better survival and less malnourishment</a:t>
            </a:r>
            <a:endParaRPr sz="1800">
              <a:latin typeface="Playfair Display"/>
              <a:ea typeface="Playfair Display"/>
              <a:cs typeface="Playfair Display"/>
              <a:sym typeface="Playfair Display"/>
            </a:endParaRPr>
          </a:p>
        </p:txBody>
      </p:sp>
      <p:sp>
        <p:nvSpPr>
          <p:cNvPr id="89" name="Google Shape;89;p16"/>
          <p:cNvSpPr txBox="1">
            <a:spLocks noGrp="1"/>
          </p:cNvSpPr>
          <p:nvPr>
            <p:ph type="title"/>
          </p:nvPr>
        </p:nvSpPr>
        <p:spPr>
          <a:xfrm>
            <a:off x="118150" y="48650"/>
            <a:ext cx="87231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a:solidFill>
                  <a:srgbClr val="F7BC2F"/>
                </a:solidFill>
                <a:latin typeface="Fascinate Inline"/>
                <a:ea typeface="Fascinate Inline"/>
                <a:cs typeface="Fascinate Inline"/>
                <a:sym typeface="Fascinate Inline"/>
              </a:rPr>
              <a:t>Statistics</a:t>
            </a:r>
            <a:endParaRPr>
              <a:solidFill>
                <a:srgbClr val="F7BC2F"/>
              </a:solidFill>
            </a:endParaRPr>
          </a:p>
        </p:txBody>
      </p:sp>
      <p:sp>
        <p:nvSpPr>
          <p:cNvPr id="90" name="Google Shape;90;p16"/>
          <p:cNvSpPr/>
          <p:nvPr/>
        </p:nvSpPr>
        <p:spPr>
          <a:xfrm>
            <a:off x="62550" y="1571475"/>
            <a:ext cx="2604300" cy="583800"/>
          </a:xfrm>
          <a:prstGeom prst="rightArrow">
            <a:avLst>
              <a:gd name="adj1" fmla="val 35706"/>
              <a:gd name="adj2" fmla="val 64286"/>
            </a:avLst>
          </a:prstGeom>
          <a:solidFill>
            <a:srgbClr val="F7BC2F"/>
          </a:solidFill>
          <a:ln w="9525" cap="flat" cmpd="sng">
            <a:solidFill>
              <a:srgbClr val="F7B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62550" y="3586675"/>
            <a:ext cx="2604300" cy="583800"/>
          </a:xfrm>
          <a:prstGeom prst="rightArrow">
            <a:avLst>
              <a:gd name="adj1" fmla="val 35706"/>
              <a:gd name="adj2" fmla="val 64286"/>
            </a:avLst>
          </a:prstGeom>
          <a:solidFill>
            <a:srgbClr val="F7BC2F"/>
          </a:solidFill>
          <a:ln w="9525" cap="flat" cmpd="sng">
            <a:solidFill>
              <a:srgbClr val="F7B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body" idx="1"/>
          </p:nvPr>
        </p:nvSpPr>
        <p:spPr>
          <a:xfrm>
            <a:off x="58200" y="445525"/>
            <a:ext cx="5673900" cy="4176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None/>
            </a:pPr>
            <a:r>
              <a:rPr lang="en" sz="2300" b="1">
                <a:solidFill>
                  <a:srgbClr val="666666"/>
                </a:solidFill>
                <a:latin typeface="Playfair Display"/>
                <a:ea typeface="Playfair Display"/>
                <a:cs typeface="Playfair Display"/>
                <a:sym typeface="Playfair Display"/>
              </a:rPr>
              <a:t>A group fighting for people to have a right to education is </a:t>
            </a:r>
            <a:r>
              <a:rPr lang="en" sz="2300" b="1" i="1">
                <a:solidFill>
                  <a:srgbClr val="F7BC2F"/>
                </a:solidFill>
                <a:latin typeface="Playfair Display"/>
                <a:ea typeface="Playfair Display"/>
                <a:cs typeface="Playfair Display"/>
                <a:sym typeface="Playfair Display"/>
              </a:rPr>
              <a:t>The Global Partnership For Education</a:t>
            </a:r>
            <a:r>
              <a:rPr lang="en" sz="2300" b="1">
                <a:solidFill>
                  <a:srgbClr val="666666"/>
                </a:solidFill>
                <a:latin typeface="Playfair Display"/>
                <a:ea typeface="Playfair Display"/>
                <a:cs typeface="Playfair Display"/>
                <a:sym typeface="Playfair Display"/>
              </a:rPr>
              <a:t>. The global partners for education collect donations to fund the advances that countries need to be able to </a:t>
            </a:r>
            <a:r>
              <a:rPr lang="en" sz="2300" b="1" i="1">
                <a:solidFill>
                  <a:srgbClr val="F7BC2F"/>
                </a:solidFill>
                <a:latin typeface="Playfair Display"/>
                <a:ea typeface="Playfair Display"/>
                <a:cs typeface="Playfair Display"/>
                <a:sym typeface="Playfair Display"/>
              </a:rPr>
              <a:t>send children to school</a:t>
            </a:r>
            <a:r>
              <a:rPr lang="en" sz="2300" b="1">
                <a:solidFill>
                  <a:srgbClr val="666666"/>
                </a:solidFill>
                <a:latin typeface="Playfair Display"/>
                <a:ea typeface="Playfair Display"/>
                <a:cs typeface="Playfair Display"/>
                <a:sym typeface="Playfair Display"/>
              </a:rPr>
              <a:t>. They pay teachers and supply countries the tools to be able to have school. The UN enforced that </a:t>
            </a:r>
            <a:r>
              <a:rPr lang="en" sz="2300" b="1" i="1">
                <a:solidFill>
                  <a:srgbClr val="F7BC2F"/>
                </a:solidFill>
                <a:latin typeface="Playfair Display"/>
                <a:ea typeface="Playfair Display"/>
                <a:cs typeface="Playfair Display"/>
                <a:sym typeface="Playfair Display"/>
              </a:rPr>
              <a:t>education is not political</a:t>
            </a:r>
            <a:r>
              <a:rPr lang="en" sz="2300" b="1">
                <a:solidFill>
                  <a:srgbClr val="666666"/>
                </a:solidFill>
                <a:latin typeface="Playfair Display"/>
                <a:ea typeface="Playfair Display"/>
                <a:cs typeface="Playfair Display"/>
                <a:sym typeface="Playfair Display"/>
              </a:rPr>
              <a:t>. Every human has a right to education regardless of sex, sexuality, religion, or race </a:t>
            </a:r>
            <a:endParaRPr sz="2300" b="1">
              <a:solidFill>
                <a:srgbClr val="666666"/>
              </a:solidFill>
              <a:latin typeface="Playfair Display"/>
              <a:ea typeface="Playfair Display"/>
              <a:cs typeface="Playfair Display"/>
              <a:sym typeface="Playfair Display"/>
            </a:endParaRPr>
          </a:p>
        </p:txBody>
      </p:sp>
      <p:sp>
        <p:nvSpPr>
          <p:cNvPr id="97" name="Google Shape;97;p17"/>
          <p:cNvSpPr txBox="1">
            <a:spLocks noGrp="1"/>
          </p:cNvSpPr>
          <p:nvPr>
            <p:ph type="title"/>
          </p:nvPr>
        </p:nvSpPr>
        <p:spPr>
          <a:xfrm>
            <a:off x="58200" y="97300"/>
            <a:ext cx="8723100" cy="4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600" i="1">
                <a:solidFill>
                  <a:srgbClr val="F7BC2F"/>
                </a:solidFill>
                <a:latin typeface="Fascinate Inline"/>
                <a:ea typeface="Fascinate Inline"/>
                <a:cs typeface="Fascinate Inline"/>
                <a:sym typeface="Fascinate Inline"/>
              </a:rPr>
              <a:t>The Global Partners For Education and The UN</a:t>
            </a:r>
            <a:r>
              <a:rPr lang="en" sz="2600" i="1">
                <a:solidFill>
                  <a:schemeClr val="accent4"/>
                </a:solidFill>
                <a:latin typeface="Fascinate Inline"/>
                <a:ea typeface="Fascinate Inline"/>
                <a:cs typeface="Fascinate Inline"/>
                <a:sym typeface="Fascinate Inline"/>
              </a:rPr>
              <a:t> </a:t>
            </a:r>
            <a:endParaRPr sz="2600" i="1">
              <a:solidFill>
                <a:schemeClr val="accent4"/>
              </a:solidFill>
              <a:latin typeface="Fascinate Inline"/>
              <a:ea typeface="Fascinate Inline"/>
              <a:cs typeface="Fascinate Inline"/>
              <a:sym typeface="Fascinate Inline"/>
            </a:endParaRPr>
          </a:p>
          <a:p>
            <a:pPr marL="0" lvl="0" indent="0" algn="l" rtl="0">
              <a:spcBef>
                <a:spcPts val="0"/>
              </a:spcBef>
              <a:spcAft>
                <a:spcPts val="0"/>
              </a:spcAft>
              <a:buClr>
                <a:schemeClr val="dk1"/>
              </a:buClr>
              <a:buSzPts val="1100"/>
              <a:buFont typeface="Arial"/>
              <a:buNone/>
            </a:pPr>
            <a:endParaRPr>
              <a:solidFill>
                <a:srgbClr val="F7BC2F"/>
              </a:solidFill>
            </a:endParaRPr>
          </a:p>
        </p:txBody>
      </p:sp>
      <p:pic>
        <p:nvPicPr>
          <p:cNvPr id="98" name="Google Shape;98;p17"/>
          <p:cNvPicPr preferRelativeResize="0"/>
          <p:nvPr/>
        </p:nvPicPr>
        <p:blipFill>
          <a:blip r:embed="rId3">
            <a:alphaModFix/>
          </a:blip>
          <a:stretch>
            <a:fillRect/>
          </a:stretch>
        </p:blipFill>
        <p:spPr>
          <a:xfrm>
            <a:off x="6106250" y="1286550"/>
            <a:ext cx="2675050" cy="2966500"/>
          </a:xfrm>
          <a:prstGeom prst="rect">
            <a:avLst/>
          </a:prstGeom>
          <a:noFill/>
          <a:ln w="76200" cap="flat" cmpd="sng">
            <a:solidFill>
              <a:srgbClr val="F7BC2F"/>
            </a:solidFill>
            <a:prstDash val="dashDot"/>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body" idx="1"/>
          </p:nvPr>
        </p:nvSpPr>
        <p:spPr>
          <a:xfrm>
            <a:off x="149900" y="770200"/>
            <a:ext cx="8520600" cy="34164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Clr>
                <a:schemeClr val="dk1"/>
              </a:buClr>
              <a:buSzPts val="1100"/>
              <a:buFont typeface="Arial"/>
              <a:buNone/>
            </a:pPr>
            <a:r>
              <a:rPr lang="en" sz="1600">
                <a:solidFill>
                  <a:srgbClr val="666666"/>
                </a:solidFill>
                <a:latin typeface="Playfair Display"/>
                <a:ea typeface="Playfair Display"/>
                <a:cs typeface="Playfair Display"/>
                <a:sym typeface="Playfair Display"/>
              </a:rPr>
              <a:t>“Civil Rights in Education: Law and History.” </a:t>
            </a:r>
            <a:r>
              <a:rPr lang="en" sz="1600" i="1">
                <a:solidFill>
                  <a:srgbClr val="666666"/>
                </a:solidFill>
                <a:latin typeface="Playfair Display"/>
                <a:ea typeface="Playfair Display"/>
                <a:cs typeface="Playfair Display"/>
                <a:sym typeface="Playfair Display"/>
              </a:rPr>
              <a:t>Findlaw</a:t>
            </a:r>
            <a:r>
              <a:rPr lang="en" sz="1600">
                <a:solidFill>
                  <a:srgbClr val="666666"/>
                </a:solidFill>
                <a:latin typeface="Playfair Display"/>
                <a:ea typeface="Playfair Display"/>
                <a:cs typeface="Playfair Display"/>
                <a:sym typeface="Playfair Display"/>
              </a:rPr>
              <a:t>, 11 Sept. 2017, civilrights.findlaw.com/civil-rights-overview/civil-rights-in-education-law-and-history.html. </a:t>
            </a:r>
            <a:endParaRPr sz="1600">
              <a:solidFill>
                <a:srgbClr val="666666"/>
              </a:solidFill>
              <a:latin typeface="Playfair Display"/>
              <a:ea typeface="Playfair Display"/>
              <a:cs typeface="Playfair Display"/>
              <a:sym typeface="Playfair Display"/>
            </a:endParaRPr>
          </a:p>
          <a:p>
            <a:pPr marL="0" lvl="0" indent="0" algn="ctr" rtl="0">
              <a:spcBef>
                <a:spcPts val="1200"/>
              </a:spcBef>
              <a:spcAft>
                <a:spcPts val="0"/>
              </a:spcAft>
              <a:buClr>
                <a:schemeClr val="dk1"/>
              </a:buClr>
              <a:buSzPts val="1100"/>
              <a:buFont typeface="Arial"/>
              <a:buNone/>
            </a:pPr>
            <a:r>
              <a:rPr lang="en" sz="1600">
                <a:solidFill>
                  <a:srgbClr val="666666"/>
                </a:solidFill>
                <a:latin typeface="Playfair Display"/>
                <a:ea typeface="Playfair Display"/>
                <a:cs typeface="Playfair Display"/>
                <a:sym typeface="Playfair Display"/>
              </a:rPr>
              <a:t>“Kalita's Story: Girls' Education Is Key to a Brighter Future.” </a:t>
            </a:r>
            <a:r>
              <a:rPr lang="en" sz="1600" i="1">
                <a:solidFill>
                  <a:srgbClr val="666666"/>
                </a:solidFill>
                <a:latin typeface="Playfair Display"/>
                <a:ea typeface="Playfair Display"/>
                <a:cs typeface="Playfair Display"/>
                <a:sym typeface="Playfair Display"/>
              </a:rPr>
              <a:t>UNICEF USA</a:t>
            </a:r>
            <a:r>
              <a:rPr lang="en" sz="1600">
                <a:solidFill>
                  <a:srgbClr val="666666"/>
                </a:solidFill>
                <a:latin typeface="Playfair Display"/>
                <a:ea typeface="Playfair Display"/>
                <a:cs typeface="Playfair Display"/>
                <a:sym typeface="Playfair Display"/>
              </a:rPr>
              <a:t>, 8 Mar. 2016, www.unicefusa.org/stories/kalitas-story-girls-education-key-brighter-future/30059. </a:t>
            </a:r>
            <a:endParaRPr sz="1600">
              <a:solidFill>
                <a:srgbClr val="666666"/>
              </a:solidFill>
              <a:latin typeface="Playfair Display"/>
              <a:ea typeface="Playfair Display"/>
              <a:cs typeface="Playfair Display"/>
              <a:sym typeface="Playfair Display"/>
            </a:endParaRPr>
          </a:p>
          <a:p>
            <a:pPr marL="0" lvl="0" indent="0" algn="ctr" rtl="0">
              <a:spcBef>
                <a:spcPts val="1200"/>
              </a:spcBef>
              <a:spcAft>
                <a:spcPts val="0"/>
              </a:spcAft>
              <a:buClr>
                <a:schemeClr val="dk1"/>
              </a:buClr>
              <a:buSzPts val="1100"/>
              <a:buFont typeface="Arial"/>
              <a:buNone/>
            </a:pPr>
            <a:r>
              <a:rPr lang="en" sz="1600">
                <a:solidFill>
                  <a:srgbClr val="666666"/>
                </a:solidFill>
                <a:latin typeface="Playfair Display"/>
                <a:ea typeface="Playfair Display"/>
                <a:cs typeface="Playfair Display"/>
                <a:sym typeface="Playfair Display"/>
              </a:rPr>
              <a:t>“The Education Deficit.” Human Rights Watch, 12 July 2017, </a:t>
            </a:r>
            <a:r>
              <a:rPr lang="en" sz="1600">
                <a:solidFill>
                  <a:srgbClr val="666666"/>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val="tx"/>
                    </a:ext>
                  </a:extLst>
                </a:hlinkClick>
              </a:rPr>
              <a:t>www.hrw.org/report/2016/06/09/education-deficit/failures-protect-and-fulfill-right-education-through-global#</a:t>
            </a:r>
            <a:r>
              <a:rPr lang="en" sz="1600">
                <a:solidFill>
                  <a:srgbClr val="666666"/>
                </a:solidFill>
                <a:latin typeface="Playfair Display"/>
                <a:ea typeface="Playfair Display"/>
                <a:cs typeface="Playfair Display"/>
                <a:sym typeface="Playfair Display"/>
              </a:rPr>
              <a:t>.</a:t>
            </a:r>
            <a:endParaRPr sz="1600">
              <a:solidFill>
                <a:srgbClr val="666666"/>
              </a:solidFill>
              <a:latin typeface="Playfair Display"/>
              <a:ea typeface="Playfair Display"/>
              <a:cs typeface="Playfair Display"/>
              <a:sym typeface="Playfair Display"/>
            </a:endParaRPr>
          </a:p>
          <a:p>
            <a:pPr marL="0" lvl="0" indent="0" algn="ctr" rtl="0">
              <a:spcBef>
                <a:spcPts val="1200"/>
              </a:spcBef>
              <a:spcAft>
                <a:spcPts val="0"/>
              </a:spcAft>
              <a:buClr>
                <a:schemeClr val="dk1"/>
              </a:buClr>
              <a:buSzPts val="1100"/>
              <a:buFont typeface="Arial"/>
              <a:buNone/>
            </a:pPr>
            <a:r>
              <a:rPr lang="en" sz="1600">
                <a:solidFill>
                  <a:srgbClr val="666666"/>
                </a:solidFill>
                <a:latin typeface="Playfair Display"/>
                <a:ea typeface="Playfair Display"/>
                <a:cs typeface="Playfair Display"/>
                <a:sym typeface="Playfair Display"/>
              </a:rPr>
              <a:t>“United Nations Instruments.” Right to Education Initiative, </a:t>
            </a:r>
            <a:r>
              <a:rPr lang="en" sz="1600">
                <a:solidFill>
                  <a:srgbClr val="666666"/>
                </a:solidFill>
                <a:uFill>
                  <a:noFill/>
                </a:uFill>
                <a:latin typeface="Playfair Display"/>
                <a:ea typeface="Playfair Display"/>
                <a:cs typeface="Playfair Display"/>
                <a:sym typeface="Playfair Display"/>
                <a:hlinkClick r:id="rId4">
                  <a:extLst>
                    <a:ext uri="{A12FA001-AC4F-418D-AE19-62706E023703}">
                      <ahyp:hlinkClr xmlns:ahyp="http://schemas.microsoft.com/office/drawing/2018/hyperlinkcolor" val="tx"/>
                    </a:ext>
                  </a:extLst>
                </a:hlinkClick>
              </a:rPr>
              <a:t>www.right-to-education.org/page/united-nations-instruments</a:t>
            </a:r>
            <a:r>
              <a:rPr lang="en" sz="1600">
                <a:solidFill>
                  <a:srgbClr val="666666"/>
                </a:solidFill>
                <a:latin typeface="Playfair Display"/>
                <a:ea typeface="Playfair Display"/>
                <a:cs typeface="Playfair Display"/>
                <a:sym typeface="Playfair Display"/>
              </a:rPr>
              <a:t>. </a:t>
            </a:r>
            <a:endParaRPr sz="1600">
              <a:solidFill>
                <a:srgbClr val="666666"/>
              </a:solidFill>
              <a:latin typeface="Playfair Display"/>
              <a:ea typeface="Playfair Display"/>
              <a:cs typeface="Playfair Display"/>
              <a:sym typeface="Playfair Display"/>
            </a:endParaRPr>
          </a:p>
          <a:p>
            <a:pPr marL="0" lvl="0" indent="0" algn="ctr" rtl="0">
              <a:spcBef>
                <a:spcPts val="1200"/>
              </a:spcBef>
              <a:spcAft>
                <a:spcPts val="1200"/>
              </a:spcAft>
              <a:buNone/>
            </a:pPr>
            <a:r>
              <a:rPr lang="en" sz="1600">
                <a:solidFill>
                  <a:srgbClr val="666666"/>
                </a:solidFill>
                <a:latin typeface="Playfair Display"/>
                <a:ea typeface="Playfair Display"/>
                <a:cs typeface="Playfair Display"/>
                <a:sym typeface="Playfair Display"/>
              </a:rPr>
              <a:t>Watson, Krista. “9 Stats That Show Why Access To Education Is So Important.” Global Citizen, 26 July 2016, www.globalcitizen.org/en/content/9-facts-about-education/.</a:t>
            </a:r>
            <a:endParaRPr sz="1600">
              <a:solidFill>
                <a:srgbClr val="666666"/>
              </a:solidFill>
              <a:latin typeface="Playfair Display"/>
              <a:ea typeface="Playfair Display"/>
              <a:cs typeface="Playfair Display"/>
              <a:sym typeface="Playfair Display"/>
            </a:endParaRPr>
          </a:p>
        </p:txBody>
      </p:sp>
      <p:sp>
        <p:nvSpPr>
          <p:cNvPr id="104" name="Google Shape;104;p18"/>
          <p:cNvSpPr txBox="1">
            <a:spLocks noGrp="1"/>
          </p:cNvSpPr>
          <p:nvPr>
            <p:ph type="title"/>
          </p:nvPr>
        </p:nvSpPr>
        <p:spPr>
          <a:xfrm>
            <a:off x="0" y="84100"/>
            <a:ext cx="87231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i="1">
                <a:solidFill>
                  <a:srgbClr val="F7BC2F"/>
                </a:solidFill>
                <a:latin typeface="Fascinate Inline"/>
                <a:ea typeface="Fascinate Inline"/>
                <a:cs typeface="Fascinate Inline"/>
                <a:sym typeface="Fascinate Inline"/>
              </a:rPr>
              <a:t>CITATION</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18150" y="8277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latin typeface="Playfair Display"/>
                <a:ea typeface="Playfair Display"/>
                <a:cs typeface="Playfair Display"/>
                <a:sym typeface="Playfair Display"/>
                <a:hlinkClick r:id="rId3"/>
              </a:rPr>
              <a:t>https://www.youtube.com/watch?v=9Y7iO28HWiM&amp;rel=0</a:t>
            </a:r>
            <a:endParaRPr>
              <a:latin typeface="Playfair Display"/>
              <a:ea typeface="Playfair Display"/>
              <a:cs typeface="Playfair Display"/>
              <a:sym typeface="Playfair Display"/>
            </a:endParaRPr>
          </a:p>
        </p:txBody>
      </p:sp>
      <p:sp>
        <p:nvSpPr>
          <p:cNvPr id="110" name="Google Shape;110;p19"/>
          <p:cNvSpPr txBox="1">
            <a:spLocks noGrp="1"/>
          </p:cNvSpPr>
          <p:nvPr>
            <p:ph type="title"/>
          </p:nvPr>
        </p:nvSpPr>
        <p:spPr>
          <a:xfrm>
            <a:off x="118150" y="48650"/>
            <a:ext cx="8723100" cy="5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a:solidFill>
                  <a:srgbClr val="F7BC2F"/>
                </a:solidFill>
                <a:latin typeface="Fascinate Inline"/>
                <a:ea typeface="Fascinate Inline"/>
                <a:cs typeface="Fascinate Inline"/>
                <a:sym typeface="Fascinate Inline"/>
              </a:rPr>
              <a:t>VIDEO LINK</a:t>
            </a:r>
            <a:endParaRPr>
              <a:solidFill>
                <a:srgbClr val="F7BC2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Words>
  <Application>Microsoft Macintosh PowerPoint</Application>
  <PresentationFormat>On-screen Show (16:9)</PresentationFormat>
  <Paragraphs>41</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Bungee Shade</vt:lpstr>
      <vt:lpstr>Source Code Pro</vt:lpstr>
      <vt:lpstr>Fascinate Inline</vt:lpstr>
      <vt:lpstr>Fredericka the Great</vt:lpstr>
      <vt:lpstr>Playfair Display</vt:lpstr>
      <vt:lpstr>Simple Light</vt:lpstr>
      <vt:lpstr>PowerPoint Presentation</vt:lpstr>
      <vt:lpstr>HISTORY   </vt:lpstr>
      <vt:lpstr>LIVE STORY</vt:lpstr>
      <vt:lpstr>Statistics</vt:lpstr>
      <vt:lpstr>The Global Partners For Education and The UN  </vt:lpstr>
      <vt:lpstr>CITATION</vt:lpstr>
      <vt:lpstr>VIDEO LINK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Gillen Schecter</cp:lastModifiedBy>
  <cp:revision>1</cp:revision>
  <dcterms:modified xsi:type="dcterms:W3CDTF">2021-04-07T17:18:01Z</dcterms:modified>
</cp:coreProperties>
</file>